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87" r:id="rId4"/>
    <p:sldId id="257" r:id="rId5"/>
    <p:sldId id="258" r:id="rId6"/>
    <p:sldId id="289" r:id="rId7"/>
    <p:sldId id="298" r:id="rId8"/>
    <p:sldId id="290" r:id="rId9"/>
    <p:sldId id="299" r:id="rId10"/>
    <p:sldId id="300" r:id="rId11"/>
    <p:sldId id="292" r:id="rId12"/>
    <p:sldId id="293" r:id="rId13"/>
    <p:sldId id="301" r:id="rId14"/>
    <p:sldId id="294" r:id="rId15"/>
    <p:sldId id="302" r:id="rId16"/>
    <p:sldId id="303" r:id="rId17"/>
    <p:sldId id="296" r:id="rId18"/>
    <p:sldId id="297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698477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2800" dirty="0" smtClean="0"/>
              <a:t>Antecedentes Históricos del Código Fiscal de la Federación”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CARLOS ORLANDO ACEVEDO JAGUEY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332656"/>
            <a:ext cx="8358246" cy="6025302"/>
          </a:xfrm>
        </p:spPr>
        <p:txBody>
          <a:bodyPr>
            <a:normAutofit/>
          </a:bodyPr>
          <a:lstStyle/>
          <a:p>
            <a:pPr algn="just"/>
            <a:r>
              <a:rPr lang="es-ES_tradnl" sz="4400" dirty="0" smtClean="0"/>
              <a:t>Se creo paralelo a este la Ley Orgánica del Tribunal Fiscal de la Federación.</a:t>
            </a:r>
          </a:p>
          <a:p>
            <a:pPr algn="just"/>
            <a:r>
              <a:rPr lang="es-ES_tradnl" sz="4400" dirty="0" smtClean="0"/>
              <a:t>Ya no delegaba del Poder Ejecutivo, si no que se reconocía su </a:t>
            </a:r>
            <a:r>
              <a:rPr lang="es-ES_tradnl" sz="4400" dirty="0" smtClean="0">
                <a:solidFill>
                  <a:srgbClr val="FF0000"/>
                </a:solidFill>
              </a:rPr>
              <a:t>autonomía.</a:t>
            </a:r>
          </a:p>
          <a:p>
            <a:pPr algn="just"/>
            <a:r>
              <a:rPr lang="es-ES_tradnl" sz="4400" dirty="0" smtClean="0"/>
              <a:t>Se crearon Tribunales Fiscales de la Federación </a:t>
            </a:r>
            <a:r>
              <a:rPr lang="es-ES_tradnl" sz="4400" dirty="0" smtClean="0">
                <a:solidFill>
                  <a:srgbClr val="FF0000"/>
                </a:solidFill>
              </a:rPr>
              <a:t>Regionales.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5639" y="357166"/>
            <a:ext cx="8786841" cy="6072230"/>
          </a:xfrm>
        </p:spPr>
        <p:txBody>
          <a:bodyPr>
            <a:noAutofit/>
          </a:bodyPr>
          <a:lstStyle/>
          <a:p>
            <a:pPr algn="just"/>
            <a:r>
              <a:rPr lang="es-ES_tradnl" sz="4400" dirty="0" smtClean="0"/>
              <a:t>El numero de magistrados aumento a 21 y el numero de salas a 7.</a:t>
            </a:r>
          </a:p>
          <a:p>
            <a:pPr algn="just"/>
            <a:r>
              <a:rPr lang="es-ES_tradnl" sz="4400" dirty="0" smtClean="0"/>
              <a:t>Se modifico el art. 104 Constitucional que facultaba al Congreso par crear Tribunales Administrativos.</a:t>
            </a:r>
          </a:p>
          <a:p>
            <a:pPr algn="just"/>
            <a:r>
              <a:rPr lang="es-ES_tradnl" sz="4400" dirty="0" smtClean="0"/>
              <a:t>La SCJN podía conocer de la revisión de sentencias de T. Administrativos</a:t>
            </a:r>
            <a:endParaRPr lang="es-ES" sz="4400" dirty="0" smtClean="0"/>
          </a:p>
          <a:p>
            <a:pPr algn="just"/>
            <a:endParaRPr lang="es-ES" sz="4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492896"/>
            <a:ext cx="7086600" cy="1000132"/>
          </a:xfrm>
        </p:spPr>
        <p:txBody>
          <a:bodyPr>
            <a:noAutofit/>
          </a:bodyPr>
          <a:lstStyle/>
          <a:p>
            <a:r>
              <a:rPr lang="es-MX" sz="6000" dirty="0" smtClean="0">
                <a:solidFill>
                  <a:schemeClr val="tx1"/>
                </a:solidFill>
              </a:rPr>
              <a:t>CÓDIGO FISCAL DE LA FEDERACIÓN DE 1983.</a:t>
            </a:r>
            <a:r>
              <a:rPr lang="es-ES" sz="6000" dirty="0" smtClean="0">
                <a:solidFill>
                  <a:schemeClr val="tx1"/>
                </a:solidFill>
              </a:rPr>
              <a:t/>
            </a:r>
            <a:br>
              <a:rPr lang="es-ES" sz="6000" dirty="0" smtClean="0">
                <a:solidFill>
                  <a:schemeClr val="tx1"/>
                </a:solidFill>
              </a:rPr>
            </a:br>
            <a:endParaRPr lang="es-ES" sz="6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404664"/>
            <a:ext cx="8072493" cy="6024732"/>
          </a:xfrm>
        </p:spPr>
        <p:txBody>
          <a:bodyPr>
            <a:normAutofit/>
          </a:bodyPr>
          <a:lstStyle/>
          <a:p>
            <a:pPr algn="just"/>
            <a:r>
              <a:rPr lang="es-ES_tradnl" sz="4400" dirty="0" smtClean="0"/>
              <a:t>Se confirma la organización del Tribunal Fiscal de la Federación en: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4400" dirty="0" smtClean="0"/>
              <a:t>Salas regionales que conocen en primera instancia.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4400" dirty="0" smtClean="0"/>
              <a:t>Sala Superior que conocía la segunda instancia.</a:t>
            </a:r>
          </a:p>
          <a:p>
            <a:pPr algn="just"/>
            <a:endParaRPr lang="es-ES" sz="4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85728"/>
            <a:ext cx="8429683" cy="6215106"/>
          </a:xfrm>
        </p:spPr>
        <p:txBody>
          <a:bodyPr/>
          <a:lstStyle/>
          <a:p>
            <a:pPr algn="just"/>
            <a:r>
              <a:rPr lang="es-ES_tradnl" dirty="0" smtClean="0"/>
              <a:t>Se modifico el procedimiento administrativo:</a:t>
            </a:r>
          </a:p>
          <a:p>
            <a:pPr algn="just">
              <a:buNone/>
            </a:pPr>
            <a:endParaRPr lang="es-ES_tradnl" sz="1200" dirty="0" smtClean="0"/>
          </a:p>
          <a:p>
            <a:pPr algn="just">
              <a:buFont typeface="Wingdings" pitchFamily="2" charset="2"/>
              <a:buChar char="q"/>
            </a:pPr>
            <a:r>
              <a:rPr lang="es-ES_tradnl" sz="3200" b="1" dirty="0" smtClean="0"/>
              <a:t>Suprimió el carácter oral del procedimiento.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3200" b="1" dirty="0" smtClean="0"/>
              <a:t>Se suprimió la audiencia de pruebas y alegatos que se cambio por un auto de cierre de instrucción.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3200" b="1" dirty="0" smtClean="0"/>
              <a:t>Se ampliaron los plazos para presentación y contestación  de demanda.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3200" b="1" dirty="0" smtClean="0"/>
              <a:t>El T.F.F. tenia ya la facultad de hacer cumplir medidas precautorias.</a:t>
            </a:r>
          </a:p>
          <a:p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15370" cy="2016224"/>
          </a:xfrm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algn="ctr"/>
            <a:r>
              <a:rPr lang="es-ES_tradnl" sz="7200" dirty="0" smtClean="0"/>
              <a:t>REFORMA DEL AÑO 2000</a:t>
            </a:r>
            <a:endParaRPr lang="es-ES" sz="72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714356"/>
            <a:ext cx="8572560" cy="5786478"/>
          </a:xfrm>
        </p:spPr>
        <p:txBody>
          <a:bodyPr/>
          <a:lstStyle/>
          <a:p>
            <a:pPr algn="just"/>
            <a:r>
              <a:rPr lang="es-ES_tradnl" dirty="0" smtClean="0"/>
              <a:t>En lo administrativo, se cambia el nombre de Tribunal Fiscal de la Federación por el de Tribunal Federal de Justicia Fiscal y Administrativa TFJFA.</a:t>
            </a:r>
          </a:p>
          <a:p>
            <a:r>
              <a:rPr lang="es-ES_tradnl" dirty="0" smtClean="0"/>
              <a:t>Competencia: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3600" dirty="0" smtClean="0"/>
              <a:t>Conocer de juicios contra resoluciones que concluyan el recurso </a:t>
            </a:r>
            <a:r>
              <a:rPr lang="es-ES_tradnl" sz="3200" dirty="0" smtClean="0"/>
              <a:t>de</a:t>
            </a:r>
            <a:r>
              <a:rPr lang="es-ES_tradnl" sz="3600" dirty="0" smtClean="0"/>
              <a:t> revisión de la Ley Federal de Procedimiento administrativo.</a:t>
            </a:r>
          </a:p>
          <a:p>
            <a:pPr algn="just">
              <a:buFont typeface="Wingdings" pitchFamily="2" charset="2"/>
              <a:buChar char="q"/>
            </a:pPr>
            <a:r>
              <a:rPr lang="es-ES_tradnl" sz="3600" dirty="0" smtClean="0"/>
              <a:t>Controversias sobre actos de autoridades administrativas.</a:t>
            </a:r>
            <a:endParaRPr lang="es-ES" sz="3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357166"/>
            <a:ext cx="8358246" cy="6143668"/>
          </a:xfrm>
        </p:spPr>
        <p:txBody>
          <a:bodyPr/>
          <a:lstStyle/>
          <a:p>
            <a:pPr algn="just"/>
            <a:r>
              <a:rPr lang="es-ES_tradnl" sz="3200" b="1" dirty="0" smtClean="0"/>
              <a:t>Se modifica el nombre de </a:t>
            </a:r>
            <a:r>
              <a:rPr lang="es-ES" sz="3200" b="1" dirty="0" smtClean="0"/>
              <a:t>"Procedimiento Contencioso Administrativo" por el de "Juicio Contencioso Administrativo”</a:t>
            </a:r>
          </a:p>
          <a:p>
            <a:pPr algn="just"/>
            <a:r>
              <a:rPr lang="es-ES" sz="3200" b="1" dirty="0" smtClean="0"/>
              <a:t>Que el actor debe señalar domicilio para oír y recibir notificaciones en la jurisdicción de la sala regional o en su defecto </a:t>
            </a:r>
            <a:r>
              <a:rPr lang="es-ES" sz="3200" b="1" smtClean="0"/>
              <a:t>domicilio electrónico.</a:t>
            </a:r>
            <a:endParaRPr lang="es-ES" sz="3200" b="1" dirty="0" smtClean="0"/>
          </a:p>
          <a:p>
            <a:pPr algn="just"/>
            <a:r>
              <a:rPr lang="es-ES" sz="3200" b="1" dirty="0" smtClean="0"/>
              <a:t>Se establece como facultad de las salas, y a petición de parte, el otorgamiento de la suspensión de la ejecución del acto impugnado.</a:t>
            </a:r>
            <a:endParaRPr lang="es-ES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285728"/>
            <a:ext cx="7866091" cy="731838"/>
          </a:xfrm>
        </p:spPr>
        <p:txBody>
          <a:bodyPr>
            <a:normAutofit fontScale="90000"/>
          </a:bodyPr>
          <a:lstStyle/>
          <a:p>
            <a:pPr algn="ctr"/>
            <a:r>
              <a:rPr lang="es-ES" u="sng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CODIGO FISCAL DE LA FEDERACION.</a:t>
            </a:r>
            <a:endParaRPr lang="es-ES" u="sng" dirty="0"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357298"/>
            <a:ext cx="8572559" cy="4929222"/>
          </a:xfrm>
        </p:spPr>
        <p:txBody>
          <a:bodyPr/>
          <a:lstStyle/>
          <a:p>
            <a:pPr algn="just">
              <a:buFont typeface="Wingdings" pitchFamily="2" charset="2"/>
              <a:buChar char="q"/>
              <a:defRPr/>
            </a:pPr>
            <a:r>
              <a:rPr lang="es-MX" sz="3400" dirty="0" smtClean="0"/>
              <a:t>TITULO I	DISPOSICIONES GENERALES.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s-MX" sz="3400" dirty="0" smtClean="0"/>
              <a:t>TITULO II          DERECHOS Y OBLIGACIONES.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s-MX" sz="3400" dirty="0" smtClean="0"/>
              <a:t>TITULO III	FACULTADES DE LAS AUTORIDADES.	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s-MX" sz="3400" dirty="0" smtClean="0"/>
              <a:t>TITULO IV	INFRACCIONES Y DELITOS.	</a:t>
            </a:r>
          </a:p>
          <a:p>
            <a:pPr algn="just">
              <a:buFont typeface="Wingdings" pitchFamily="2" charset="2"/>
              <a:buChar char="q"/>
              <a:defRPr/>
            </a:pPr>
            <a:r>
              <a:rPr lang="es-MX" sz="3400" dirty="0" smtClean="0"/>
              <a:t>TITULO V	PROCEDIMIENTOS ADMINISTRATIVOS.</a:t>
            </a:r>
          </a:p>
          <a:p>
            <a:endParaRPr lang="es-ES" sz="11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332656"/>
            <a:ext cx="8496944" cy="6024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2800" dirty="0" smtClean="0"/>
              <a:t>Antecedentes Históricos del Código Fiscal de la Federación”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05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Las diapositivas muestran una síntesis de las características mas importantes ,  respecto a los códigos fiscales de la federación de los años 1938, 1966, 1983 y 2000, por cuanto hace a la forma en que estaba integrado en Tribunal Fiscal de la Federación ,  ahora Tribuna Federal de Justicia Fiscal y Administrativa y por  cuanto hace a las características del proceso para resolver las controversias entre los contribuyentes y el Estado.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Tribunal Fiscal de la Federación.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Magistrados.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Sala regional.</a:t>
            </a: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Garantía del Interés Fiscal.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8281" y="332656"/>
            <a:ext cx="8676207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Topic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 “</a:t>
            </a:r>
            <a:r>
              <a:rPr lang="en-US" sz="2800" b="1" dirty="0" smtClean="0"/>
              <a:t>Historical Background of the Tax Code of the Federation"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/>
              <a:t>Slides show a summary of the most important features on tax codes of the Federation of the years 1938 , 1966 , 1983 and 2000 , because he makes the way it was built in Fiscal Court of the Federation , now Federal Tribune Fiscal and Administrative Justice and because made ​​to the characteristics of the process to resolve disputes between taxpayers and the state.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Fiscal Court of the Federation.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Magistrates.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Regional Court . 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/>
              <a:t>Warranty fiscal interest 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260648"/>
            <a:ext cx="835292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>
                <a:latin typeface="Arial" pitchFamily="34" charset="0"/>
                <a:cs typeface="Arial" pitchFamily="34" charset="0"/>
              </a:rPr>
              <a:t>Objetivo </a:t>
            </a:r>
            <a:r>
              <a:rPr lang="es-MX" sz="4000" b="1" dirty="0" smtClean="0">
                <a:latin typeface="Arial" pitchFamily="34" charset="0"/>
                <a:cs typeface="Arial" pitchFamily="34" charset="0"/>
              </a:rPr>
              <a:t>general:</a:t>
            </a:r>
          </a:p>
          <a:p>
            <a:pPr algn="just"/>
            <a:r>
              <a:rPr lang="es-MX" sz="5200" dirty="0" smtClean="0"/>
              <a:t>El alumno al concluir el semestre deberá de </a:t>
            </a:r>
            <a:r>
              <a:rPr lang="es-MX" sz="5200" b="1" dirty="0" smtClean="0"/>
              <a:t>concebir</a:t>
            </a:r>
            <a:r>
              <a:rPr lang="es-MX" sz="5200" dirty="0" smtClean="0"/>
              <a:t> y </a:t>
            </a:r>
            <a:r>
              <a:rPr lang="es-MX" sz="5200" b="1" dirty="0" smtClean="0"/>
              <a:t>concluir</a:t>
            </a:r>
            <a:r>
              <a:rPr lang="es-MX" sz="5200" dirty="0" smtClean="0"/>
              <a:t> la importancia del Derecho Fiscal y su repercusión en la vida Económica, Política, Social y  Jurídica del país.</a:t>
            </a:r>
            <a:endParaRPr lang="es-MX" sz="5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5"/>
            <a:ext cx="8352929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14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smtClean="0"/>
              <a:t> UNIDAD V</a:t>
            </a:r>
          </a:p>
          <a:p>
            <a:pPr algn="ctr"/>
            <a:r>
              <a:rPr lang="es-MX" sz="2800" dirty="0" smtClean="0"/>
              <a:t>“CÓDIGO FISCAL DE LA FEDERACIÓN DISPOSICIONES GENERALES”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Identificar, analizar y dominar que se entiende por actividad financiera del estado,  la relación que guarda esta con el derecho fiscal, la relación que existe con otras disciplinas, los momentos de esta y también a los ingresos, los tipos de ingresos del estado y las clasificaciones doctrinarias de estos.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3896" y="2852936"/>
            <a:ext cx="8572560" cy="714380"/>
          </a:xfrm>
        </p:spPr>
        <p:txBody>
          <a:bodyPr>
            <a:noAutofit/>
          </a:bodyPr>
          <a:lstStyle/>
          <a:p>
            <a:pPr algn="ctr"/>
            <a:r>
              <a:rPr lang="es-MX" sz="6000" dirty="0" smtClean="0">
                <a:solidFill>
                  <a:schemeClr val="tx1"/>
                </a:solidFill>
              </a:rPr>
              <a:t> </a:t>
            </a:r>
            <a:r>
              <a:rPr lang="es-MX" sz="6000" dirty="0">
                <a:solidFill>
                  <a:schemeClr val="tx1"/>
                </a:solidFill>
              </a:rPr>
              <a:t>CÓDIGO FISCAL DE LA FEDERACIÓN DE 1938.</a:t>
            </a:r>
            <a:r>
              <a:rPr lang="es-ES" sz="6000" dirty="0">
                <a:solidFill>
                  <a:schemeClr val="tx1"/>
                </a:solidFill>
              </a:rPr>
              <a:t/>
            </a:r>
            <a:br>
              <a:rPr lang="es-ES" sz="6000" dirty="0">
                <a:solidFill>
                  <a:schemeClr val="tx1"/>
                </a:solidFill>
              </a:rPr>
            </a:br>
            <a:endParaRPr lang="es-ES" sz="6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6208" y="332656"/>
            <a:ext cx="8858280" cy="6023592"/>
          </a:xfrm>
        </p:spPr>
        <p:txBody>
          <a:bodyPr>
            <a:noAutofit/>
          </a:bodyPr>
          <a:lstStyle/>
          <a:p>
            <a:pPr algn="just"/>
            <a:r>
              <a:rPr lang="es-ES_tradnl" sz="3600" dirty="0"/>
              <a:t>T</a:t>
            </a:r>
            <a:r>
              <a:rPr lang="es-ES_tradnl" sz="3600" dirty="0" smtClean="0"/>
              <a:t>iene firme antecedente en la LEY DE JUSTICIA FISCAL  del año 37.</a:t>
            </a:r>
          </a:p>
          <a:p>
            <a:pPr algn="just"/>
            <a:r>
              <a:rPr lang="es-ES_tradnl" sz="3600" dirty="0"/>
              <a:t>S</a:t>
            </a:r>
            <a:r>
              <a:rPr lang="es-ES_tradnl" sz="3600" dirty="0" smtClean="0"/>
              <a:t>e continuo con el ya creado TRIBUNAL FISCAL DE LA FEDERACION, que entre otras cosas :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b="1" dirty="0" smtClean="0"/>
              <a:t>Dependía del Poder </a:t>
            </a:r>
            <a:r>
              <a:rPr lang="es-ES_tradnl" sz="4000" b="1" dirty="0"/>
              <a:t>E</a:t>
            </a:r>
            <a:r>
              <a:rPr lang="es-ES_tradnl" sz="4000" b="1" dirty="0" smtClean="0"/>
              <a:t>jecutivo .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b="1" dirty="0"/>
              <a:t>C</a:t>
            </a:r>
            <a:r>
              <a:rPr lang="es-ES_tradnl" sz="4000" b="1" dirty="0" smtClean="0"/>
              <a:t>ompuesto de 15 Magistrados divididos en 5 salas.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b="1" dirty="0" smtClean="0"/>
              <a:t>Conocían exclusivamente de </a:t>
            </a:r>
            <a:r>
              <a:rPr lang="es-ES_tradnl" sz="4000" b="1" dirty="0"/>
              <a:t>M</a:t>
            </a:r>
            <a:r>
              <a:rPr lang="es-ES_tradnl" sz="4000" b="1" dirty="0" smtClean="0"/>
              <a:t>ateria Fiscal.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357166"/>
            <a:ext cx="8358246" cy="5768997"/>
          </a:xfrm>
        </p:spPr>
        <p:txBody>
          <a:bodyPr/>
          <a:lstStyle/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dirty="0" smtClean="0"/>
              <a:t>El procedimiento era sumario e </a:t>
            </a:r>
            <a:r>
              <a:rPr lang="es-ES_tradnl" sz="4000" dirty="0" err="1" smtClean="0"/>
              <a:t>uniinstancial</a:t>
            </a:r>
            <a:r>
              <a:rPr lang="es-ES_tradnl" sz="4000" dirty="0" smtClean="0"/>
              <a:t>.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dirty="0" smtClean="0"/>
              <a:t>No solicitaba garantía del interés  fiscal.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dirty="0" smtClean="0"/>
              <a:t>Contra resoluciones solo procedía el amparo interpuesto por particulares.</a:t>
            </a:r>
          </a:p>
          <a:p>
            <a:pPr marL="514350" indent="-514350" algn="just">
              <a:buFont typeface="Wingdings" pitchFamily="2" charset="2"/>
              <a:buChar char="q"/>
            </a:pPr>
            <a:r>
              <a:rPr lang="es-ES_tradnl" sz="4000" dirty="0" smtClean="0"/>
              <a:t>Se tenia el interés de un juicio oral.</a:t>
            </a:r>
            <a:endParaRPr lang="es-ES" sz="3200" dirty="0" smtClean="0"/>
          </a:p>
          <a:p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852936"/>
            <a:ext cx="8858280" cy="1131910"/>
          </a:xfrm>
        </p:spPr>
        <p:txBody>
          <a:bodyPr>
            <a:noAutofit/>
          </a:bodyPr>
          <a:lstStyle/>
          <a:p>
            <a:pPr algn="ctr"/>
            <a:r>
              <a:rPr lang="es-MX" sz="6600" dirty="0" smtClean="0">
                <a:solidFill>
                  <a:schemeClr val="tx1"/>
                </a:solidFill>
              </a:rPr>
              <a:t> CÓDIGO </a:t>
            </a:r>
            <a:r>
              <a:rPr lang="es-MX" sz="6600" dirty="0">
                <a:solidFill>
                  <a:schemeClr val="tx1"/>
                </a:solidFill>
              </a:rPr>
              <a:t>FISCAL DE LA FEDERACIÓN DE 1966.</a:t>
            </a:r>
            <a:r>
              <a:rPr lang="es-ES" sz="6600" dirty="0">
                <a:solidFill>
                  <a:srgbClr val="FF0000"/>
                </a:solidFill>
              </a:rPr>
              <a:t/>
            </a:r>
            <a:br>
              <a:rPr lang="es-ES" sz="6600" dirty="0">
                <a:solidFill>
                  <a:srgbClr val="FF0000"/>
                </a:solidFill>
              </a:rPr>
            </a:br>
            <a:endParaRPr lang="es-E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767</Words>
  <Application>Microsoft Office PowerPoint</Application>
  <PresentationFormat>Presentación en pantalla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 CÓDIGO FISCAL DE LA FEDERACIÓN DE 1938. </vt:lpstr>
      <vt:lpstr>Diapositiva 7</vt:lpstr>
      <vt:lpstr>Diapositiva 8</vt:lpstr>
      <vt:lpstr> CÓDIGO FISCAL DE LA FEDERACIÓN DE 1966. </vt:lpstr>
      <vt:lpstr>Diapositiva 10</vt:lpstr>
      <vt:lpstr>Diapositiva 11</vt:lpstr>
      <vt:lpstr>CÓDIGO FISCAL DE LA FEDERACIÓN DE 1983. </vt:lpstr>
      <vt:lpstr>Diapositiva 13</vt:lpstr>
      <vt:lpstr>Diapositiva 14</vt:lpstr>
      <vt:lpstr>REFORMA DEL AÑO 2000</vt:lpstr>
      <vt:lpstr>Diapositiva 16</vt:lpstr>
      <vt:lpstr>Diapositiva 17</vt:lpstr>
      <vt:lpstr>CODIGO FISCAL DE LA FEDERACION.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user</cp:lastModifiedBy>
  <cp:revision>64</cp:revision>
  <dcterms:created xsi:type="dcterms:W3CDTF">2012-08-07T16:35:15Z</dcterms:created>
  <dcterms:modified xsi:type="dcterms:W3CDTF">2016-02-05T13:00:21Z</dcterms:modified>
</cp:coreProperties>
</file>